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6" r:id="rId3"/>
    <p:sldId id="317" r:id="rId4"/>
    <p:sldId id="277" r:id="rId5"/>
    <p:sldId id="304" r:id="rId6"/>
    <p:sldId id="303" r:id="rId7"/>
    <p:sldId id="285" r:id="rId8"/>
    <p:sldId id="313" r:id="rId9"/>
    <p:sldId id="306" r:id="rId10"/>
    <p:sldId id="307" r:id="rId11"/>
    <p:sldId id="316" r:id="rId12"/>
    <p:sldId id="301" r:id="rId13"/>
    <p:sldId id="287" r:id="rId14"/>
    <p:sldId id="302" r:id="rId15"/>
    <p:sldId id="290" r:id="rId16"/>
    <p:sldId id="291" r:id="rId17"/>
    <p:sldId id="324" r:id="rId18"/>
    <p:sldId id="318" r:id="rId19"/>
    <p:sldId id="325" r:id="rId20"/>
    <p:sldId id="322" r:id="rId21"/>
    <p:sldId id="323" r:id="rId22"/>
    <p:sldId id="321" r:id="rId23"/>
    <p:sldId id="292" r:id="rId24"/>
    <p:sldId id="319" r:id="rId25"/>
    <p:sldId id="314" r:id="rId26"/>
    <p:sldId id="326" r:id="rId27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E20D"/>
    <a:srgbClr val="38B440"/>
    <a:srgbClr val="34EB0D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05" autoAdjust="0"/>
  </p:normalViewPr>
  <p:slideViewPr>
    <p:cSldViewPr snapToGrid="0" snapToObjects="1">
      <p:cViewPr>
        <p:scale>
          <a:sx n="112" d="100"/>
          <a:sy n="112" d="100"/>
        </p:scale>
        <p:origin x="-1544" y="-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6CDD-D1F7-5D44-8D8E-4A44E39BB3CF}" type="datetimeFigureOut">
              <a:rPr lang="de-DE" smtClean="0"/>
              <a:t>15.12.15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B4AA-1EA2-6C41-AA68-7AC53802C6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3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15.12.15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2096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95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34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676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12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95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34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4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054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CH" dirty="0" smtClean="0"/>
              <a:t>07.12.2015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CH" dirty="0" smtClean="0"/>
              <a:t>07.12.2015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CH" dirty="0" smtClean="0"/>
              <a:t>07.12.2015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CH" dirty="0" smtClean="0"/>
              <a:t>07.12.2015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CH" dirty="0" smtClean="0"/>
              <a:t>07.12.2015</a:t>
            </a:r>
            <a:endParaRPr lang="de-DE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CH" dirty="0" smtClean="0"/>
              <a:t>07.12.2015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CH" dirty="0" smtClean="0"/>
              <a:t>07.12.2015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CH" dirty="0" smtClean="0"/>
              <a:t>07.12.2015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6383063"/>
            <a:ext cx="1470840" cy="393975"/>
          </a:xfrm>
          <a:prstGeom prst="rect">
            <a:avLst/>
          </a:prstGeom>
        </p:spPr>
      </p:pic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07.12.2015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36.png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</a:t>
            </a:r>
            <a:r>
              <a:rPr lang="de-CH" dirty="0" err="1" smtClean="0"/>
              <a:t>generic</a:t>
            </a:r>
            <a:r>
              <a:rPr lang="de-CH" dirty="0" smtClean="0"/>
              <a:t> Visual</a:t>
            </a:r>
            <a:r>
              <a:rPr lang="de-CH" dirty="0"/>
              <a:t>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smtClean="0"/>
              <a:t>Odometry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58587"/>
              </p:ext>
            </p:extLst>
          </p:nvPr>
        </p:nvGraphicFramePr>
        <p:xfrm>
          <a:off x="1503447" y="2440300"/>
          <a:ext cx="609600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ROVIO</a:t>
                      </a:r>
                      <a:endParaRPr lang="de-DE" dirty="0"/>
                    </a:p>
                  </a:txBody>
                  <a:tcPr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OKVIS</a:t>
                      </a:r>
                      <a:endParaRPr lang="de-DE" dirty="0"/>
                    </a:p>
                  </a:txBody>
                  <a:tcPr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Global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Efficiency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Practicability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Towards</a:t>
            </a:r>
            <a:r>
              <a:rPr lang="de-CH" dirty="0"/>
              <a:t> n</a:t>
            </a:r>
            <a:r>
              <a:rPr lang="de-CH" dirty="0" smtClean="0"/>
              <a:t>on-</a:t>
            </a:r>
            <a:r>
              <a:rPr lang="de-CH" dirty="0" err="1"/>
              <a:t>t</a:t>
            </a:r>
            <a:r>
              <a:rPr lang="de-CH" dirty="0" err="1" smtClean="0"/>
              <a:t>imesynchronized</a:t>
            </a:r>
            <a:r>
              <a:rPr lang="de-CH" dirty="0" smtClean="0"/>
              <a:t> Hardware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29" y="2113042"/>
            <a:ext cx="3670341" cy="2752756"/>
          </a:xfrm>
          <a:prstGeom prst="rect">
            <a:avLst/>
          </a:prstGeom>
        </p:spPr>
      </p:pic>
      <p:grpSp>
        <p:nvGrpSpPr>
          <p:cNvPr id="14" name="Gruppierung 13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314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69" y="1473301"/>
            <a:ext cx="3656229" cy="2670071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 smtClean="0"/>
              <a:t>Vi</a:t>
            </a:r>
            <a:r>
              <a:rPr lang="de-DE" dirty="0" smtClean="0"/>
              <a:t>-sensor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9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loopslow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49" y="1592714"/>
            <a:ext cx="3947723" cy="2542718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609408"/>
            <a:ext cx="5154679" cy="1624702"/>
          </a:xfrm>
        </p:spPr>
        <p:txBody>
          <a:bodyPr/>
          <a:lstStyle/>
          <a:p>
            <a:r>
              <a:rPr lang="en-GB" dirty="0" smtClean="0"/>
              <a:t>Fast, shaky motions</a:t>
            </a:r>
          </a:p>
          <a:p>
            <a:r>
              <a:rPr lang="en-GB" dirty="0" smtClean="0"/>
              <a:t>Dynamics: 2.5 m/s, 5 rad/s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/>
              <a:t>D</a:t>
            </a:r>
            <a:r>
              <a:rPr lang="de-DE" dirty="0" smtClean="0"/>
              <a:t>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39" y="1473301"/>
            <a:ext cx="4278960" cy="2670071"/>
          </a:xfrm>
          <a:prstGeom prst="rect">
            <a:avLst/>
          </a:prstGeom>
        </p:spPr>
      </p:pic>
      <p:grpSp>
        <p:nvGrpSpPr>
          <p:cNvPr id="13" name="Gruppierung 12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8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" name="loopfast5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50" y="1592714"/>
            <a:ext cx="3947723" cy="2542718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5036408"/>
            <a:ext cx="7456763" cy="1260677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e</a:t>
            </a:r>
            <a:r>
              <a:rPr lang="de-DE" dirty="0" err="1" smtClean="0"/>
              <a:t>xtrinsics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smtClean="0"/>
              <a:t>ROVIO </a:t>
            </a:r>
            <a:r>
              <a:rPr lang="de-DE" dirty="0" err="1" smtClean="0"/>
              <a:t>performance</a:t>
            </a:r>
            <a:r>
              <a:rPr lang="de-DE" dirty="0" smtClean="0"/>
              <a:t> on 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/>
              <a:t>D</a:t>
            </a:r>
            <a:r>
              <a:rPr lang="de-DE" dirty="0" smtClean="0"/>
              <a:t>ataset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60" y="1592714"/>
            <a:ext cx="4083538" cy="2548128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rst_image_loopfas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950208" cy="2548128"/>
          </a:xfrm>
          <a:prstGeom prst="rect">
            <a:avLst/>
          </a:prstGeom>
        </p:spPr>
      </p:pic>
      <p:sp>
        <p:nvSpPr>
          <p:cNvPr id="1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313406"/>
            <a:ext cx="8496300" cy="3920704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o</a:t>
            </a:r>
            <a:r>
              <a:rPr lang="de-DE" dirty="0" err="1" smtClean="0"/>
              <a:t>ptimization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ROVIO </a:t>
            </a:r>
            <a:r>
              <a:rPr lang="de-DE" dirty="0" err="1" smtClean="0"/>
              <a:t>and</a:t>
            </a:r>
            <a:r>
              <a:rPr lang="de-DE" dirty="0" smtClean="0"/>
              <a:t> OKVIS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Run ROVIO </a:t>
            </a:r>
            <a:r>
              <a:rPr lang="de-DE" dirty="0" err="1" smtClean="0"/>
              <a:t>and</a:t>
            </a:r>
            <a:r>
              <a:rPr lang="de-DE" dirty="0" smtClean="0"/>
              <a:t> OKVIS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, 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/>
              <a:t>h</a:t>
            </a:r>
            <a:r>
              <a:rPr lang="de-DE" dirty="0" err="1" smtClean="0"/>
              <a:t>ardware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3" name="Gruppierung 12"/>
          <p:cNvGrpSpPr/>
          <p:nvPr/>
        </p:nvGrpSpPr>
        <p:grpSpPr>
          <a:xfrm>
            <a:off x="1802932" y="95618"/>
            <a:ext cx="6947666" cy="603502"/>
            <a:chOff x="1802932" y="95618"/>
            <a:chExt cx="6947666" cy="603502"/>
          </a:xfrm>
        </p:grpSpPr>
        <p:grpSp>
          <p:nvGrpSpPr>
            <p:cNvPr id="7" name="Gruppierung 6"/>
            <p:cNvGrpSpPr/>
            <p:nvPr/>
          </p:nvGrpSpPr>
          <p:grpSpPr>
            <a:xfrm>
              <a:off x="1802932" y="95618"/>
              <a:ext cx="6947666" cy="603502"/>
              <a:chOff x="1802932" y="95618"/>
              <a:chExt cx="6947666" cy="603502"/>
            </a:xfrm>
          </p:grpSpPr>
          <p:sp>
            <p:nvSpPr>
              <p:cNvPr id="8" name="Chevron 28"/>
              <p:cNvSpPr/>
              <p:nvPr/>
            </p:nvSpPr>
            <p:spPr>
              <a:xfrm>
                <a:off x="7031827" y="95618"/>
                <a:ext cx="1718771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Outlook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Chevron 28"/>
              <p:cNvSpPr/>
              <p:nvPr/>
            </p:nvSpPr>
            <p:spPr>
              <a:xfrm>
                <a:off x="1802932" y="95871"/>
                <a:ext cx="2762502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ROVIO and OKVIS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Chevron 33"/>
            <p:cNvSpPr/>
            <p:nvPr/>
          </p:nvSpPr>
          <p:spPr>
            <a:xfrm>
              <a:off x="7021333" y="95871"/>
              <a:ext cx="1718770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4261077" y="95618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  <p:cxnSp>
        <p:nvCxnSpPr>
          <p:cNvPr id="8" name="Gerade Verbindung 7"/>
          <p:cNvCxnSpPr/>
          <p:nvPr/>
        </p:nvCxnSpPr>
        <p:spPr>
          <a:xfrm>
            <a:off x="3027685" y="145154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6060353" y="145154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61" y="3832995"/>
            <a:ext cx="3794846" cy="2475731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61" y="1259772"/>
            <a:ext cx="3796652" cy="229302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25857"/>
            <a:ext cx="911048" cy="421359"/>
          </a:xfrm>
          <a:prstGeom prst="rect">
            <a:avLst/>
          </a:prstGeom>
        </p:spPr>
      </p:pic>
      <p:pic>
        <p:nvPicPr>
          <p:cNvPr id="14" name="Bild 13" descr="rpe_fram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1" y="3336988"/>
            <a:ext cx="2746904" cy="2739252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" y="5657967"/>
            <a:ext cx="1155969" cy="187916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48" y="5247329"/>
            <a:ext cx="1081941" cy="18791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7325400" y="1513334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2.5 m /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>
            <a:stCxn id="9" idx="1"/>
          </p:cNvCxnSpPr>
          <p:nvPr/>
        </p:nvCxnSpPr>
        <p:spPr>
          <a:xfrm flipH="1">
            <a:off x="7031827" y="1698000"/>
            <a:ext cx="293573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7325400" y="2432083"/>
            <a:ext cx="173072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&lt; 1 m /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2" name="Gerade Verbindung mit Pfeil 21"/>
          <p:cNvCxnSpPr>
            <a:stCxn id="21" idx="1"/>
          </p:cNvCxnSpPr>
          <p:nvPr/>
        </p:nvCxnSpPr>
        <p:spPr>
          <a:xfrm flipH="1" flipV="1">
            <a:off x="7031827" y="2613523"/>
            <a:ext cx="293573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325400" y="4124099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 45°  / 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>
            <a:off x="7031828" y="4308765"/>
            <a:ext cx="29357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325400" y="5480220"/>
            <a:ext cx="172430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  4°   / 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 flipV="1">
            <a:off x="7031828" y="5661660"/>
            <a:ext cx="293572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Bildschirmfoto 2015-12-02 um 12.11.1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8160" b="7221"/>
          <a:stretch/>
        </p:blipFill>
        <p:spPr>
          <a:xfrm>
            <a:off x="418140" y="1259771"/>
            <a:ext cx="1504628" cy="1087655"/>
          </a:xfrm>
          <a:prstGeom prst="rect">
            <a:avLst/>
          </a:prstGeom>
        </p:spPr>
      </p:pic>
      <p:sp>
        <p:nvSpPr>
          <p:cNvPr id="30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1079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6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/>
              <a:t>S</a:t>
            </a:r>
            <a:r>
              <a:rPr lang="de-DE" dirty="0" err="1" smtClean="0"/>
              <a:t>eparated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xes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60" y="1740507"/>
            <a:ext cx="2983276" cy="1861564"/>
          </a:xfrm>
          <a:prstGeom prst="rect">
            <a:avLst/>
          </a:prstGeom>
        </p:spPr>
      </p:pic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2" y="1736108"/>
            <a:ext cx="2976228" cy="1857166"/>
          </a:xfrm>
          <a:prstGeom prst="rect">
            <a:avLst/>
          </a:prstGeom>
        </p:spPr>
      </p:pic>
      <p:pic>
        <p:nvPicPr>
          <p:cNvPr id="16" name="Bild 15" descr="ate_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4010611"/>
            <a:ext cx="2976227" cy="1857166"/>
          </a:xfrm>
          <a:prstGeom prst="rect">
            <a:avLst/>
          </a:prstGeom>
        </p:spPr>
      </p:pic>
      <p:pic>
        <p:nvPicPr>
          <p:cNvPr id="17" name="Bild 16" descr="ate_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76" y="4010611"/>
            <a:ext cx="2983276" cy="1861564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4" y="4006213"/>
            <a:ext cx="2983276" cy="1861564"/>
          </a:xfrm>
          <a:prstGeom prst="rect">
            <a:avLst/>
          </a:prstGeom>
        </p:spPr>
      </p:pic>
      <p:pic>
        <p:nvPicPr>
          <p:cNvPr id="13" name="Bild 12" descr="aoe_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1736108"/>
            <a:ext cx="2976228" cy="185716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8" y="1319148"/>
            <a:ext cx="911048" cy="421359"/>
          </a:xfrm>
          <a:prstGeom prst="rect">
            <a:avLst/>
          </a:prstGeom>
        </p:spPr>
      </p:pic>
      <p:sp>
        <p:nvSpPr>
          <p:cNvPr id="19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0000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37" y="1146160"/>
            <a:ext cx="3826056" cy="2386550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37" y="3625888"/>
            <a:ext cx="3826056" cy="2386550"/>
          </a:xfrm>
          <a:prstGeom prst="rect">
            <a:avLst/>
          </a:prstGeom>
        </p:spPr>
      </p:pic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00" y="923099"/>
            <a:ext cx="911048" cy="421359"/>
          </a:xfrm>
          <a:prstGeom prst="rect">
            <a:avLst/>
          </a:prstGeom>
        </p:spPr>
      </p:pic>
      <p:grpSp>
        <p:nvGrpSpPr>
          <p:cNvPr id="2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7676940" y="1978283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 cm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9" name="Gerade Verbindung mit Pfeil 18"/>
          <p:cNvCxnSpPr>
            <a:stCxn id="18" idx="1"/>
          </p:cNvCxnSpPr>
          <p:nvPr/>
        </p:nvCxnSpPr>
        <p:spPr>
          <a:xfrm flipH="1">
            <a:off x="7383368" y="2162949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676940" y="2432083"/>
            <a:ext cx="1262072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FF"/>
                </a:solidFill>
              </a:rPr>
              <a:t>2</a:t>
            </a:r>
            <a:r>
              <a:rPr lang="de-DE" dirty="0" smtClean="0">
                <a:solidFill>
                  <a:srgbClr val="0000FF"/>
                </a:solidFill>
              </a:rPr>
              <a:t> cm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 flipV="1">
            <a:off x="7383368" y="2432083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676940" y="4475639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0.6°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>
            <a:off x="7383368" y="4660305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7676940" y="4924549"/>
            <a:ext cx="1300951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0.6°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31" name="Gerade Verbindung mit Pfeil 30"/>
          <p:cNvCxnSpPr>
            <a:stCxn id="30" idx="1"/>
          </p:cNvCxnSpPr>
          <p:nvPr/>
        </p:nvCxnSpPr>
        <p:spPr>
          <a:xfrm flipH="1" flipV="1">
            <a:off x="7383368" y="4924549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4" r="32525"/>
          <a:stretch/>
        </p:blipFill>
        <p:spPr>
          <a:xfrm>
            <a:off x="414570" y="1264738"/>
            <a:ext cx="1542381" cy="1077779"/>
          </a:xfrm>
          <a:prstGeom prst="rect">
            <a:avLst/>
          </a:prstGeom>
        </p:spPr>
      </p:pic>
      <p:pic>
        <p:nvPicPr>
          <p:cNvPr id="21" name="Bild 20" descr="rpe_frames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0" y="2432083"/>
            <a:ext cx="2805086" cy="3835374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1" y="5039784"/>
            <a:ext cx="1162274" cy="188941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18" y="4627282"/>
            <a:ext cx="1087842" cy="188941"/>
          </a:xfrm>
          <a:prstGeom prst="rect">
            <a:avLst/>
          </a:prstGeom>
        </p:spPr>
      </p:pic>
      <p:sp>
        <p:nvSpPr>
          <p:cNvPr id="3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71309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28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Julian Surber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3694688"/>
            <a:ext cx="4248150" cy="2539422"/>
          </a:xfrm>
        </p:spPr>
        <p:txBody>
          <a:bodyPr/>
          <a:lstStyle/>
          <a:p>
            <a:r>
              <a:rPr lang="en-GB" dirty="0" smtClean="0"/>
              <a:t>One key challenge: single </a:t>
            </a:r>
            <a:r>
              <a:rPr lang="en-GB" dirty="0"/>
              <a:t>r</a:t>
            </a:r>
            <a:r>
              <a:rPr lang="en-GB" dirty="0" smtClean="0"/>
              <a:t>obot </a:t>
            </a:r>
            <a:r>
              <a:rPr lang="en-GB" dirty="0"/>
              <a:t>l</a:t>
            </a:r>
            <a:r>
              <a:rPr lang="en-GB" dirty="0" smtClean="0"/>
              <a:t>ocalization</a:t>
            </a:r>
          </a:p>
          <a:p>
            <a:endParaRPr lang="en-GB" dirty="0" smtClean="0"/>
          </a:p>
          <a:p>
            <a:r>
              <a:rPr lang="en-GB" dirty="0" smtClean="0"/>
              <a:t>Global and local </a:t>
            </a:r>
            <a:endParaRPr lang="en-GB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8" y="1278837"/>
            <a:ext cx="8496300" cy="2107748"/>
          </a:xfrm>
          <a:prstGeom prst="rect">
            <a:avLst/>
          </a:prstGeom>
        </p:spPr>
      </p:pic>
      <p:sp>
        <p:nvSpPr>
          <p:cNvPr id="8" name="Inhaltsplatzhalter 9"/>
          <p:cNvSpPr txBox="1">
            <a:spLocks/>
          </p:cNvSpPr>
          <p:nvPr/>
        </p:nvSpPr>
        <p:spPr>
          <a:xfrm>
            <a:off x="4536578" y="3694688"/>
            <a:ext cx="4248150" cy="2539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Visual-inertial </a:t>
            </a:r>
            <a:r>
              <a:rPr lang="en-GB" dirty="0" err="1" smtClean="0"/>
              <a:t>odometry</a:t>
            </a:r>
            <a:endParaRPr lang="en-GB" dirty="0" smtClean="0"/>
          </a:p>
          <a:p>
            <a:pPr lvl="1"/>
            <a:r>
              <a:rPr lang="en-GB" dirty="0"/>
              <a:t>Complementary </a:t>
            </a:r>
            <a:r>
              <a:rPr lang="en-GB" dirty="0" smtClean="0"/>
              <a:t>properties</a:t>
            </a:r>
            <a:endParaRPr lang="en-GB" dirty="0"/>
          </a:p>
          <a:p>
            <a:pPr lvl="1"/>
            <a:r>
              <a:rPr lang="en-GB" dirty="0" smtClean="0"/>
              <a:t>Lightweight </a:t>
            </a:r>
          </a:p>
          <a:p>
            <a:pPr lvl="1"/>
            <a:r>
              <a:rPr lang="en-GB" dirty="0" smtClean="0"/>
              <a:t>Passive</a:t>
            </a:r>
            <a:endParaRPr lang="en-GB" dirty="0"/>
          </a:p>
          <a:p>
            <a:pPr lvl="1"/>
            <a:r>
              <a:rPr lang="en-GB" dirty="0" err="1" smtClean="0"/>
              <a:t>Onboard</a:t>
            </a:r>
            <a:endParaRPr lang="en-GB" dirty="0" smtClean="0"/>
          </a:p>
          <a:p>
            <a:pPr lvl="1"/>
            <a:endParaRPr lang="en-GB" dirty="0" smtClean="0"/>
          </a:p>
        </p:txBody>
      </p:sp>
      <p:cxnSp>
        <p:nvCxnSpPr>
          <p:cNvPr id="7" name="Gerade Verbindung 6"/>
          <p:cNvCxnSpPr/>
          <p:nvPr/>
        </p:nvCxnSpPr>
        <p:spPr>
          <a:xfrm>
            <a:off x="2982325" y="103196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6014993" y="103196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3" y="1530768"/>
            <a:ext cx="3305776" cy="2414142"/>
          </a:xfrm>
          <a:prstGeom prst="rect">
            <a:avLst/>
          </a:prstGeom>
        </p:spPr>
      </p:pic>
      <p:pic>
        <p:nvPicPr>
          <p:cNvPr id="7" name="Bild 6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79" y="1441809"/>
            <a:ext cx="2826730" cy="1763880"/>
          </a:xfrm>
          <a:prstGeom prst="rect">
            <a:avLst/>
          </a:prstGeom>
        </p:spPr>
      </p:pic>
      <p:pic>
        <p:nvPicPr>
          <p:cNvPr id="8" name="Bild 7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59" y="1430970"/>
            <a:ext cx="2846840" cy="1776428"/>
          </a:xfrm>
          <a:prstGeom prst="rect">
            <a:avLst/>
          </a:prstGeom>
        </p:spPr>
      </p:pic>
      <p:pic>
        <p:nvPicPr>
          <p:cNvPr id="10" name="Bild 9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9" y="4079201"/>
            <a:ext cx="2829470" cy="1765589"/>
          </a:xfrm>
          <a:prstGeom prst="rect">
            <a:avLst/>
          </a:prstGeom>
        </p:spPr>
      </p:pic>
      <p:pic>
        <p:nvPicPr>
          <p:cNvPr id="11" name="Bild 10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0" y="4112906"/>
            <a:ext cx="2846840" cy="1776428"/>
          </a:xfrm>
          <a:prstGeom prst="rect">
            <a:avLst/>
          </a:prstGeom>
        </p:spPr>
      </p:pic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371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9" y="1306379"/>
            <a:ext cx="3322126" cy="2073007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1518415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1503977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039394"/>
            <a:ext cx="2753888" cy="1718426"/>
          </a:xfrm>
          <a:prstGeom prst="rect">
            <a:avLst/>
          </a:prstGeom>
        </p:spPr>
      </p:pic>
      <p:pic>
        <p:nvPicPr>
          <p:cNvPr id="8" name="Bild 7" descr="fast_r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4039392"/>
            <a:ext cx="2753890" cy="1718428"/>
          </a:xfrm>
          <a:prstGeom prst="rect">
            <a:avLst/>
          </a:prstGeom>
        </p:spPr>
      </p:pic>
      <p:pic>
        <p:nvPicPr>
          <p:cNvPr id="9" name="Bild 8" descr="fast_ro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5" y="4039394"/>
            <a:ext cx="2753887" cy="1718426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536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66" y="1592714"/>
            <a:ext cx="3344184" cy="2206936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6" name="Bild 5" descr="euroc_gte_g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714"/>
            <a:ext cx="4449993" cy="4337979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69252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1166509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1166510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1166511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877361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877360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877362"/>
            <a:ext cx="2941298" cy="1835370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2151727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/>
              <a:t>A</a:t>
            </a:r>
            <a:r>
              <a:rPr lang="de-DE" dirty="0" err="1" smtClean="0"/>
              <a:t>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/>
              <a:t>A</a:t>
            </a:r>
            <a:r>
              <a:rPr lang="de-DE" dirty="0" smtClean="0"/>
              <a:t>TE_Z = 5 cm / 50 m (0.1 %)</a:t>
            </a:r>
            <a:endParaRPr lang="de-DE" dirty="0"/>
          </a:p>
        </p:txBody>
      </p:sp>
      <p:sp>
        <p:nvSpPr>
          <p:cNvPr id="16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/>
              <a:t>R</a:t>
            </a:r>
            <a:r>
              <a:rPr lang="de-DE" dirty="0" smtClean="0"/>
              <a:t>TE = 4 cm / 1 m (4 %</a:t>
            </a:r>
            <a:r>
              <a:rPr lang="de-DE" dirty="0"/>
              <a:t>)	</a:t>
            </a:r>
          </a:p>
          <a:p>
            <a:r>
              <a:rPr lang="de-DE" dirty="0" smtClean="0"/>
              <a:t>ROE </a:t>
            </a:r>
            <a:r>
              <a:rPr lang="de-DE" dirty="0"/>
              <a:t>= 0.6° / 1 m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805890" cy="2374876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61" y="1592715"/>
            <a:ext cx="3805890" cy="2374875"/>
          </a:xfrm>
          <a:prstGeom prst="rect">
            <a:avLst/>
          </a:prstGeom>
        </p:spPr>
      </p:pic>
      <p:pic>
        <p:nvPicPr>
          <p:cNvPr id="10" name="Bild 9" descr="euroc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  <p:sp>
        <p:nvSpPr>
          <p:cNvPr id="11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046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/>
              <a:t> </a:t>
            </a:r>
            <a:r>
              <a:rPr lang="de-DE" dirty="0" smtClean="0"/>
              <a:t>/ Features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Euroc</a:t>
            </a:r>
            <a:r>
              <a:rPr lang="de-DE" dirty="0"/>
              <a:t> </a:t>
            </a:r>
            <a:r>
              <a:rPr lang="de-DE" dirty="0" smtClean="0"/>
              <a:t>Data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non-</a:t>
            </a:r>
            <a:r>
              <a:rPr lang="de-CH" dirty="0" err="1" smtClean="0"/>
              <a:t>timesynchronized</a:t>
            </a:r>
            <a:r>
              <a:rPr lang="de-CH" dirty="0" smtClean="0"/>
              <a:t> Hardware</a:t>
            </a: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60" y="1803286"/>
            <a:ext cx="4748550" cy="4498340"/>
          </a:xfrm>
          <a:prstGeom prst="rect">
            <a:avLst/>
          </a:prstGeom>
        </p:spPr>
      </p:pic>
      <p:pic>
        <p:nvPicPr>
          <p:cNvPr id="8" name="Bild 7" descr="final_tw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59" y="1803286"/>
            <a:ext cx="4748550" cy="450544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46530" y="1269548"/>
            <a:ext cx="849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b="1" dirty="0" err="1" smtClean="0"/>
              <a:t>Artificial</a:t>
            </a:r>
            <a:r>
              <a:rPr lang="de-CH" sz="2800" b="1" dirty="0" smtClean="0"/>
              <a:t> </a:t>
            </a:r>
            <a:r>
              <a:rPr lang="de-CH" sz="2800" b="1" dirty="0" err="1" smtClean="0"/>
              <a:t>bias</a:t>
            </a:r>
            <a:r>
              <a:rPr lang="de-CH" sz="2800" b="1" dirty="0" smtClean="0"/>
              <a:t> </a:t>
            </a:r>
            <a:r>
              <a:rPr lang="de-CH" sz="2800" b="1" dirty="0"/>
              <a:t>on IMU </a:t>
            </a:r>
            <a:r>
              <a:rPr lang="de-CH" sz="2800" b="1" dirty="0" err="1" smtClean="0"/>
              <a:t>timestamp</a:t>
            </a:r>
            <a:r>
              <a:rPr lang="de-CH" sz="2800" b="1" dirty="0" smtClean="0"/>
              <a:t> – </a:t>
            </a:r>
            <a:r>
              <a:rPr lang="de-CH" sz="2800" b="1" dirty="0" err="1" smtClean="0"/>
              <a:t>Euroc</a:t>
            </a:r>
            <a:r>
              <a:rPr lang="de-CH" sz="2800" b="1" dirty="0" smtClean="0"/>
              <a:t> Data</a:t>
            </a:r>
            <a:endParaRPr lang="de-DE" sz="2800" b="1" dirty="0"/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3671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7" name="Group 1"/>
          <p:cNvGrpSpPr/>
          <p:nvPr/>
        </p:nvGrpSpPr>
        <p:grpSpPr>
          <a:xfrm>
            <a:off x="4261077" y="95618"/>
            <a:ext cx="4489521" cy="603249"/>
            <a:chOff x="5065642" y="63500"/>
            <a:chExt cx="4489521" cy="603249"/>
          </a:xfrm>
        </p:grpSpPr>
        <p:sp>
          <p:nvSpPr>
            <p:cNvPr id="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Chevron 28"/>
          <p:cNvSpPr/>
          <p:nvPr/>
        </p:nvSpPr>
        <p:spPr>
          <a:xfrm>
            <a:off x="1755899" y="95871"/>
            <a:ext cx="2809535" cy="603249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ROVIO and OKVIS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8635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5" name="Bild 14" descr="overview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2447" b="56686"/>
          <a:stretch/>
        </p:blipFill>
        <p:spPr>
          <a:xfrm>
            <a:off x="2196247" y="1263770"/>
            <a:ext cx="4751506" cy="3868549"/>
          </a:xfrm>
          <a:prstGeom prst="rect">
            <a:avLst/>
          </a:prstGeom>
        </p:spPr>
      </p:pic>
      <p:pic>
        <p:nvPicPr>
          <p:cNvPr id="10" name="Bild 9" descr="keyframebased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45" y="2335514"/>
            <a:ext cx="2045339" cy="290090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6350671" y="5951178"/>
            <a:ext cx="2451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2 </a:t>
            </a:r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IJRR, 2015]</a:t>
            </a:r>
            <a:endParaRPr lang="de-DE" sz="1200" dirty="0"/>
          </a:p>
        </p:txBody>
      </p:sp>
      <p:pic>
        <p:nvPicPr>
          <p:cNvPr id="8" name="Bild 7" descr="filteringbased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7" y="2335514"/>
            <a:ext cx="2045339" cy="290090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023672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5842044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/>
              <a:t>2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350671" y="5670109"/>
            <a:ext cx="208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 </a:t>
            </a:r>
            <a:r>
              <a:rPr lang="de-DE" sz="1200" dirty="0" smtClean="0"/>
              <a:t>[</a:t>
            </a:r>
            <a:r>
              <a:rPr lang="de-DE" sz="1200" dirty="0" err="1"/>
              <a:t>Blösch</a:t>
            </a:r>
            <a:r>
              <a:rPr lang="de-DE" sz="1200" dirty="0"/>
              <a:t> et al., IROS, 2015] </a:t>
            </a:r>
          </a:p>
        </p:txBody>
      </p:sp>
      <p:sp>
        <p:nvSpPr>
          <p:cNvPr id="21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10" name="euroc_12s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018695"/>
            <a:ext cx="8496300" cy="3267241"/>
          </a:xfrm>
          <a:prstGeom prst="rect">
            <a:avLst/>
          </a:prstGeom>
        </p:spPr>
      </p:pic>
      <p:grpSp>
        <p:nvGrpSpPr>
          <p:cNvPr id="15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6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8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</a:t>
            </a:r>
            <a:r>
              <a:rPr lang="de-CH" dirty="0" smtClean="0"/>
              <a:t>VI SLAM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978" y="1592714"/>
            <a:ext cx="6872212" cy="3865346"/>
          </a:xfrm>
        </p:spPr>
      </p:pic>
      <p:grpSp>
        <p:nvGrpSpPr>
          <p:cNvPr id="13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4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463978" y="5609928"/>
            <a:ext cx="2438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IJRR, 2015]</a:t>
            </a:r>
            <a:endParaRPr lang="de-DE" sz="1200" dirty="0"/>
          </a:p>
        </p:txBody>
      </p:sp>
      <p:sp>
        <p:nvSpPr>
          <p:cNvPr id="17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> – </a:t>
            </a:r>
            <a:r>
              <a:rPr lang="de-DE" dirty="0"/>
              <a:t>D</a:t>
            </a:r>
            <a:r>
              <a:rPr lang="de-DE" dirty="0" smtClean="0"/>
              <a:t>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622825"/>
            <a:ext cx="2591091" cy="2057269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408434"/>
            <a:ext cx="8496300" cy="1825676"/>
          </a:xfrm>
        </p:spPr>
        <p:txBody>
          <a:bodyPr/>
          <a:lstStyle/>
          <a:p>
            <a:r>
              <a:rPr lang="de-CH" dirty="0" err="1" smtClean="0"/>
              <a:t>Collected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vi-sensor</a:t>
            </a:r>
            <a:endParaRPr lang="de-CH" dirty="0"/>
          </a:p>
          <a:p>
            <a:r>
              <a:rPr lang="de-CH" dirty="0" smtClean="0"/>
              <a:t>Long </a:t>
            </a:r>
            <a:r>
              <a:rPr lang="de-CH" dirty="0" err="1"/>
              <a:t>t</a:t>
            </a:r>
            <a:r>
              <a:rPr lang="de-CH" dirty="0" err="1" smtClean="0"/>
              <a:t>rajectory</a:t>
            </a:r>
            <a:r>
              <a:rPr lang="de-CH" dirty="0" smtClean="0"/>
              <a:t>: 1200 </a:t>
            </a:r>
            <a:r>
              <a:rPr lang="de-CH" dirty="0" err="1" smtClean="0"/>
              <a:t>meter</a:t>
            </a:r>
            <a:r>
              <a:rPr lang="de-CH" dirty="0" smtClean="0"/>
              <a:t> in 100 </a:t>
            </a:r>
            <a:r>
              <a:rPr lang="de-CH" dirty="0" err="1"/>
              <a:t>l</a:t>
            </a:r>
            <a:r>
              <a:rPr lang="de-CH" dirty="0" err="1" smtClean="0"/>
              <a:t>oops</a:t>
            </a:r>
            <a:endParaRPr lang="de-CH" dirty="0" smtClean="0"/>
          </a:p>
          <a:p>
            <a:r>
              <a:rPr lang="de-CH" dirty="0" smtClean="0"/>
              <a:t>Dynamics: 2 m/s, 3 </a:t>
            </a:r>
            <a:r>
              <a:rPr lang="de-CH" dirty="0" err="1" smtClean="0"/>
              <a:t>rad</a:t>
            </a:r>
            <a:r>
              <a:rPr lang="de-CH" dirty="0" smtClean="0"/>
              <a:t>/s</a:t>
            </a:r>
          </a:p>
        </p:txBody>
      </p:sp>
      <p:pic>
        <p:nvPicPr>
          <p:cNvPr id="2" name="Bild 1" descr="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pic>
        <p:nvPicPr>
          <p:cNvPr id="10" name="Bild 9" descr="2D_ok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44" y="1742380"/>
            <a:ext cx="2745855" cy="2372419"/>
          </a:xfrm>
          <a:prstGeom prst="rect">
            <a:avLst/>
          </a:prstGeom>
        </p:spPr>
      </p:pic>
      <p:pic>
        <p:nvPicPr>
          <p:cNvPr id="24" name="Bild 23" descr="2D_rov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 flipV="1">
            <a:off x="3406693" y="3285330"/>
            <a:ext cx="434572" cy="2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760252" y="3453355"/>
            <a:ext cx="82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Start /</a:t>
            </a:r>
          </a:p>
          <a:p>
            <a:r>
              <a:rPr lang="de-DE" sz="1200" dirty="0" err="1" smtClean="0"/>
              <a:t>Endpoint</a:t>
            </a:r>
            <a:endParaRPr lang="de-DE" sz="1200" dirty="0"/>
          </a:p>
        </p:txBody>
      </p:sp>
      <p:grpSp>
        <p:nvGrpSpPr>
          <p:cNvPr id="18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323850" y="3776520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[Nikolic et al., ICRA, 2014]</a:t>
            </a:r>
            <a:endParaRPr lang="de-DE" sz="1200" dirty="0"/>
          </a:p>
        </p:txBody>
      </p:sp>
      <p:sp>
        <p:nvSpPr>
          <p:cNvPr id="2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60" y="3878355"/>
            <a:ext cx="3794846" cy="2475731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60" y="1305132"/>
            <a:ext cx="3796652" cy="229302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59877"/>
            <a:ext cx="911048" cy="421359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6667699" y="1558694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2.5 m /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>
            <a:stCxn id="9" idx="1"/>
          </p:cNvCxnSpPr>
          <p:nvPr/>
        </p:nvCxnSpPr>
        <p:spPr>
          <a:xfrm flipH="1">
            <a:off x="6374126" y="1743360"/>
            <a:ext cx="293573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6667699" y="2477443"/>
            <a:ext cx="173072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&lt; 1 m /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2" name="Gerade Verbindung mit Pfeil 21"/>
          <p:cNvCxnSpPr>
            <a:stCxn id="21" idx="1"/>
          </p:cNvCxnSpPr>
          <p:nvPr/>
        </p:nvCxnSpPr>
        <p:spPr>
          <a:xfrm flipH="1" flipV="1">
            <a:off x="6374126" y="2658883"/>
            <a:ext cx="293573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6667699" y="4169459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 45°  / 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>
            <a:off x="6374127" y="4354125"/>
            <a:ext cx="29357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6667699" y="5525580"/>
            <a:ext cx="172430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  4°   / 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 flipV="1">
            <a:off x="6374127" y="5707020"/>
            <a:ext cx="293572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8160" b="7221"/>
          <a:stretch/>
        </p:blipFill>
        <p:spPr>
          <a:xfrm>
            <a:off x="418140" y="1259771"/>
            <a:ext cx="1504628" cy="1087655"/>
          </a:xfrm>
          <a:prstGeom prst="rect">
            <a:avLst/>
          </a:prstGeom>
        </p:spPr>
      </p:pic>
      <p:sp>
        <p:nvSpPr>
          <p:cNvPr id="30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47" y="1423474"/>
            <a:ext cx="3826056" cy="2386550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47" y="3903202"/>
            <a:ext cx="3826056" cy="2386550"/>
          </a:xfrm>
          <a:prstGeom prst="rect">
            <a:avLst/>
          </a:prstGeom>
        </p:spPr>
      </p:pic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55" y="1054058"/>
            <a:ext cx="911048" cy="421359"/>
          </a:xfrm>
          <a:prstGeom prst="rect">
            <a:avLst/>
          </a:prstGeom>
        </p:spPr>
      </p:pic>
      <p:grpSp>
        <p:nvGrpSpPr>
          <p:cNvPr id="2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6735750" y="2255597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 cm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9" name="Gerade Verbindung mit Pfeil 18"/>
          <p:cNvCxnSpPr>
            <a:stCxn id="18" idx="1"/>
          </p:cNvCxnSpPr>
          <p:nvPr/>
        </p:nvCxnSpPr>
        <p:spPr>
          <a:xfrm flipH="1">
            <a:off x="6442178" y="2440263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6735750" y="2709397"/>
            <a:ext cx="1262072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FF"/>
                </a:solidFill>
              </a:rPr>
              <a:t>2</a:t>
            </a:r>
            <a:r>
              <a:rPr lang="de-DE" dirty="0" smtClean="0">
                <a:solidFill>
                  <a:srgbClr val="0000FF"/>
                </a:solidFill>
              </a:rPr>
              <a:t> cm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 flipV="1">
            <a:off x="6442178" y="2709397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6735750" y="4752953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0.6°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>
            <a:off x="6442178" y="4937619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735750" y="5201863"/>
            <a:ext cx="1300951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0.6°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31" name="Gerade Verbindung mit Pfeil 30"/>
          <p:cNvCxnSpPr>
            <a:stCxn id="30" idx="1"/>
          </p:cNvCxnSpPr>
          <p:nvPr/>
        </p:nvCxnSpPr>
        <p:spPr>
          <a:xfrm flipH="1" flipV="1">
            <a:off x="6442178" y="5201863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4" r="32525"/>
          <a:stretch/>
        </p:blipFill>
        <p:spPr>
          <a:xfrm>
            <a:off x="414570" y="1264738"/>
            <a:ext cx="1542381" cy="1077779"/>
          </a:xfrm>
          <a:prstGeom prst="rect">
            <a:avLst/>
          </a:prstGeom>
        </p:spPr>
      </p:pic>
      <p:sp>
        <p:nvSpPr>
          <p:cNvPr id="3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de-CH" dirty="0" smtClean="0"/>
              <a:t>07.12.2015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635</Words>
  <Application>Microsoft Macintosh PowerPoint</Application>
  <PresentationFormat>Bildschirmpräsentation (4:3)</PresentationFormat>
  <Paragraphs>238</Paragraphs>
  <Slides>26</Slides>
  <Notes>12</Notes>
  <HiddenSlides>10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PowerPoint_Template</vt:lpstr>
      <vt:lpstr>Towards generic Visual-Inertial Odometry</vt:lpstr>
      <vt:lpstr> </vt:lpstr>
      <vt:lpstr>PowerPoint-Präsentation</vt:lpstr>
      <vt:lpstr>Overview </vt:lpstr>
      <vt:lpstr>ROVIO – Robust Visual Inertial Odometry Using a Direct EKF-Based Approach</vt:lpstr>
      <vt:lpstr>OKVIS – Optimal Keyframe-Based VI SLAM </vt:lpstr>
      <vt:lpstr>Comparison – Data </vt:lpstr>
      <vt:lpstr>Global Accuracy  </vt:lpstr>
      <vt:lpstr>Local Accuracy </vt:lpstr>
      <vt:lpstr>Results </vt:lpstr>
      <vt:lpstr>Towards non-timesynchronized Hardware </vt:lpstr>
      <vt:lpstr>Slow Dataset </vt:lpstr>
      <vt:lpstr>Fast Dataset </vt:lpstr>
      <vt:lpstr>Fast Dataset – Fixed Extrinsics </vt:lpstr>
      <vt:lpstr>Outlook </vt:lpstr>
      <vt:lpstr>PowerPoint-Präsentation</vt:lpstr>
      <vt:lpstr>Global Accuracy  </vt:lpstr>
      <vt:lpstr>Global Accuracy – Separated Axes   </vt:lpstr>
      <vt:lpstr>Local Accuracy </vt:lpstr>
      <vt:lpstr>Slow Dataset </vt:lpstr>
      <vt:lpstr>Fast dataset – Fixed Extrinsics </vt:lpstr>
      <vt:lpstr>Global Accuracy ROVIO – Euroc Data </vt:lpstr>
      <vt:lpstr>Global Accuracy ROVIO – Euroc Data </vt:lpstr>
      <vt:lpstr>Local Accuracy ROVIO – Euroc Data </vt:lpstr>
      <vt:lpstr>Computational Complexity / Features – Euroc Data</vt:lpstr>
      <vt:lpstr>Towards non-timesynchronized Hardware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268</cp:revision>
  <cp:lastPrinted>2013-06-08T11:22:51Z</cp:lastPrinted>
  <dcterms:created xsi:type="dcterms:W3CDTF">2013-05-24T16:23:39Z</dcterms:created>
  <dcterms:modified xsi:type="dcterms:W3CDTF">2015-12-15T10:52:10Z</dcterms:modified>
</cp:coreProperties>
</file>